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2" r:id="rId5"/>
    <p:sldId id="266" r:id="rId6"/>
    <p:sldId id="268" r:id="rId7"/>
    <p:sldId id="267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137"/>
    <a:srgbClr val="A9A6D8"/>
    <a:srgbClr val="3B61A6"/>
    <a:srgbClr val="728EBF"/>
    <a:srgbClr val="3370A3"/>
    <a:srgbClr val="301DB9"/>
    <a:srgbClr val="5DD5FF"/>
    <a:srgbClr val="A4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897" autoAdjust="0"/>
  </p:normalViewPr>
  <p:slideViewPr>
    <p:cSldViewPr snapToGrid="0">
      <p:cViewPr>
        <p:scale>
          <a:sx n="66" d="100"/>
          <a:sy n="66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46E84-4F7C-4924-B008-A99756B00EC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8C92-1421-4828-BE70-2EB0E232F18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using the background from https://dribbble.com/shots/1588545--Freebie-7-Low-Poly-Backgrounds-svg-png</a:t>
            </a:r>
          </a:p>
          <a:p>
            <a:r>
              <a:rPr lang="en-US"/>
              <a:t>Template modified by fppt.com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2DB0-C266-41A2-9DAF-7FC72BE3A9D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82A0-5305-4F93-ABB8-9ECE28A182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cid:image004.jpg@01D3383B.8F538E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.sv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187" t="23391" r="1963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830595"/>
            <a:ext cx="9144000" cy="2014252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1312"/>
            <a:ext cx="9143999" cy="1994098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>
              <a:spcAft>
                <a:spcPts val="300"/>
              </a:spcAft>
            </a:pPr>
            <a:r>
              <a:rPr lang="en-US" sz="45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5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9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SOMIRAV</a:t>
            </a:r>
            <a:r>
              <a:rPr lang="en-US" sz="45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45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36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Especialização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en-US" sz="36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nteligente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en-US" sz="36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novação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e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C</a:t>
            </a:r>
            <a:r>
              <a:rPr lang="en-US" sz="36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riação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de Valor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agem 5" descr="cid:image004.jpg@01D3383B.8F538E00"/>
          <p:cNvPicPr/>
          <p:nvPr/>
        </p:nvPicPr>
        <p:blipFill>
          <a:blip r:embed="rId6" r:link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97" y="6276249"/>
            <a:ext cx="3638550" cy="430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4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70982" y="2209560"/>
            <a:ext cx="6092444" cy="1128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900" b="1" dirty="0" smtClean="0">
                <a:latin typeface="Bookman Old Style" panose="02050604050505020204" pitchFamily="18" charset="0"/>
              </a:rPr>
              <a:t>Pequena empresa</a:t>
            </a:r>
          </a:p>
          <a:p>
            <a:pPr marL="0" indent="0">
              <a:buNone/>
            </a:pPr>
            <a:r>
              <a:rPr lang="pt-PT" sz="16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Flexível, multifuncional e adaptável</a:t>
            </a:r>
            <a:endParaRPr lang="pt-PT" sz="1600" b="1" dirty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186" t="23391" r="11685" b="55429"/>
          <a:stretch/>
        </p:blipFill>
        <p:spPr>
          <a:xfrm>
            <a:off x="0" y="0"/>
            <a:ext cx="9144000" cy="169819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5989" y="236351"/>
            <a:ext cx="7114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Ponto de partida</a:t>
            </a:r>
            <a:endParaRPr lang="pt-PT" sz="44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2529044" y="5377911"/>
            <a:ext cx="6673018" cy="92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>
                <a:latin typeface="Bookman Old Style" panose="02050604050505020204" pitchFamily="18" charset="0"/>
              </a:rPr>
              <a:t>Know-how técnico, </a:t>
            </a:r>
            <a:r>
              <a:rPr lang="pt-PT" sz="1800" b="1" dirty="0" smtClean="0">
                <a:latin typeface="Bookman Old Style" panose="02050604050505020204" pitchFamily="18" charset="0"/>
              </a:rPr>
              <a:t>saber-fazer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6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Visão, Ousadia e Capacidade de </a:t>
            </a:r>
            <a:r>
              <a:rPr lang="pt-PT" sz="1600" b="1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pt-PT" sz="16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novação </a:t>
            </a:r>
            <a:r>
              <a:rPr lang="pt-PT" sz="1600" b="1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pt-PT" sz="16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ntrínseca</a:t>
            </a: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2529043" y="3338286"/>
            <a:ext cx="6614958" cy="1564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900" b="1" dirty="0">
                <a:latin typeface="Bookman Old Style" panose="02050604050505020204" pitchFamily="18" charset="0"/>
              </a:rPr>
              <a:t>Foco no mercado construção e industrial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600" b="1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Aluguer de gruas e assistência técnica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600" b="1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Movimentação de máquinas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600" b="1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condicionamento de máquinas industriais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1162582" y="2031999"/>
            <a:ext cx="1008000" cy="3911265"/>
            <a:chOff x="1090582" y="2919735"/>
            <a:chExt cx="1008000" cy="3506923"/>
          </a:xfrm>
        </p:grpSpPr>
        <p:sp>
          <p:nvSpPr>
            <p:cNvPr id="10" name="Oval 9"/>
            <p:cNvSpPr/>
            <p:nvPr/>
          </p:nvSpPr>
          <p:spPr>
            <a:xfrm>
              <a:off x="1090582" y="2919735"/>
              <a:ext cx="1008000" cy="1008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Oval 11"/>
            <p:cNvSpPr/>
            <p:nvPr/>
          </p:nvSpPr>
          <p:spPr>
            <a:xfrm>
              <a:off x="1234582" y="4456658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Oval 12"/>
            <p:cNvSpPr/>
            <p:nvPr/>
          </p:nvSpPr>
          <p:spPr>
            <a:xfrm>
              <a:off x="1360582" y="5958658"/>
              <a:ext cx="468000" cy="468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Oval 17"/>
            <p:cNvSpPr/>
            <p:nvPr/>
          </p:nvSpPr>
          <p:spPr>
            <a:xfrm>
              <a:off x="1522582" y="612148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Oval 18"/>
            <p:cNvSpPr/>
            <p:nvPr/>
          </p:nvSpPr>
          <p:spPr>
            <a:xfrm>
              <a:off x="1432582" y="4674299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Oval 19"/>
            <p:cNvSpPr/>
            <p:nvPr/>
          </p:nvSpPr>
          <p:spPr>
            <a:xfrm>
              <a:off x="1375096" y="3204201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4" name="Oval 23"/>
          <p:cNvSpPr/>
          <p:nvPr/>
        </p:nvSpPr>
        <p:spPr>
          <a:xfrm>
            <a:off x="7997370" y="5650120"/>
            <a:ext cx="1828801" cy="1828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29"/>
          <p:cNvSpPr txBox="1"/>
          <p:nvPr/>
        </p:nvSpPr>
        <p:spPr>
          <a:xfrm>
            <a:off x="7757883" y="6041300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2015</a:t>
            </a:r>
            <a:endParaRPr lang="pt-PT" sz="28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082" y="3092100"/>
            <a:ext cx="2610518" cy="48472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>
              <a:spcAft>
                <a:spcPts val="300"/>
              </a:spcAft>
            </a:pPr>
            <a:r>
              <a:rPr lang="en-US" sz="4500" b="1" i="1" dirty="0" smtClean="0"/>
              <a:t/>
            </a:r>
            <a:br>
              <a:rPr lang="en-US" sz="4500" b="1" i="1" dirty="0" smtClean="0"/>
            </a:b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2016-</a:t>
            </a:r>
            <a:r>
              <a:rPr lang="en-US" sz="2700" b="1" i="1" dirty="0" smtClean="0">
                <a:latin typeface="Bookman Old Style" panose="02050604050505020204" pitchFamily="18" charset="0"/>
              </a:rPr>
              <a:t>2017</a:t>
            </a:r>
            <a:endParaRPr lang="en-US" sz="2700" i="1" dirty="0">
              <a:latin typeface="Bookman Old Style" panose="02050604050505020204" pitchFamily="18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96582" y="2883088"/>
            <a:ext cx="9411179" cy="1404000"/>
            <a:chOff x="496582" y="3071449"/>
            <a:chExt cx="9411179" cy="1404000"/>
          </a:xfrm>
        </p:grpSpPr>
        <p:sp>
          <p:nvSpPr>
            <p:cNvPr id="4" name="Oval 3"/>
            <p:cNvSpPr/>
            <p:nvPr/>
          </p:nvSpPr>
          <p:spPr>
            <a:xfrm>
              <a:off x="496582" y="3071449"/>
              <a:ext cx="1404000" cy="1404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Oval 4"/>
            <p:cNvSpPr/>
            <p:nvPr/>
          </p:nvSpPr>
          <p:spPr>
            <a:xfrm>
              <a:off x="741142" y="3321261"/>
              <a:ext cx="900000" cy="90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Triângulo isósceles 5"/>
            <p:cNvSpPr/>
            <p:nvPr/>
          </p:nvSpPr>
          <p:spPr>
            <a:xfrm rot="5562923">
              <a:off x="1025035" y="3586402"/>
              <a:ext cx="420148" cy="421188"/>
            </a:xfrm>
            <a:prstGeom prst="triangle">
              <a:avLst>
                <a:gd name="adj" fmla="val 51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8" name="Conexão recta 7"/>
            <p:cNvCxnSpPr/>
            <p:nvPr/>
          </p:nvCxnSpPr>
          <p:spPr>
            <a:xfrm flipV="1">
              <a:off x="1900582" y="3787343"/>
              <a:ext cx="8007179" cy="9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392000" y="3656172"/>
              <a:ext cx="288000" cy="28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Oval 10"/>
            <p:cNvSpPr/>
            <p:nvPr/>
          </p:nvSpPr>
          <p:spPr>
            <a:xfrm>
              <a:off x="7313468" y="3593449"/>
              <a:ext cx="288000" cy="28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5253450" y="3098178"/>
            <a:ext cx="2610518" cy="4847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</a:pPr>
            <a:r>
              <a:rPr lang="en-US" sz="1600" b="1" i="1" dirty="0" smtClean="0"/>
              <a:t/>
            </a:r>
            <a:br>
              <a:rPr lang="en-US" sz="1600" b="1" i="1" dirty="0" smtClean="0"/>
            </a:br>
            <a:r>
              <a:rPr lang="en-US" sz="1800" b="1" i="1" dirty="0" smtClean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2017-</a:t>
            </a:r>
            <a:r>
              <a:rPr lang="en-US" sz="2400" b="1" i="1" dirty="0" smtClean="0">
                <a:latin typeface="Bookman Old Style" panose="02050604050505020204" pitchFamily="18" charset="0"/>
              </a:rPr>
              <a:t>2018</a:t>
            </a:r>
            <a:endParaRPr lang="en-US" sz="2400" i="1" dirty="0">
              <a:latin typeface="Bookman Old Style" panose="020506040505050202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69092" y="4085188"/>
            <a:ext cx="247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smtClean="0">
                <a:latin typeface="Bookman Old Style" panose="02050604050505020204" pitchFamily="18" charset="0"/>
              </a:rPr>
              <a:t>Projeto Inovação</a:t>
            </a:r>
            <a:endParaRPr lang="pt-PT" b="1" i="1" dirty="0">
              <a:latin typeface="Bookman Old Style" panose="020506040505050202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676069" y="4085188"/>
            <a:ext cx="282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smtClean="0">
                <a:latin typeface="Bookman Old Style" panose="02050604050505020204" pitchFamily="18" charset="0"/>
              </a:rPr>
              <a:t>PT 2020</a:t>
            </a:r>
            <a:endParaRPr lang="pt-PT" b="1" i="1" dirty="0">
              <a:latin typeface="Bookman Old Style" panose="020506040505050202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76706" y="4729720"/>
            <a:ext cx="33528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PT" sz="1400" b="1" dirty="0" smtClean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Investimento  </a:t>
            </a:r>
            <a:r>
              <a:rPr lang="pt-PT" sz="1400" b="1" dirty="0" smtClean="0">
                <a:latin typeface="Bookman Old Style" panose="02050604050505020204" pitchFamily="18" charset="0"/>
              </a:rPr>
              <a:t>3.690m€</a:t>
            </a:r>
            <a:endParaRPr lang="pt-PT" sz="1400" b="1" dirty="0">
              <a:latin typeface="Bookman Old Style" panose="02050604050505020204" pitchFamily="18" charset="0"/>
            </a:endParaRPr>
          </a:p>
          <a:p>
            <a:pPr algn="r">
              <a:spcAft>
                <a:spcPts val="1200"/>
              </a:spcAft>
            </a:pPr>
            <a:r>
              <a:rPr lang="pt-PT" sz="1400" b="1" dirty="0" smtClean="0">
                <a:latin typeface="Bookman Old Style" panose="02050604050505020204" pitchFamily="18" charset="0"/>
              </a:rPr>
              <a:t>100% </a:t>
            </a:r>
            <a:r>
              <a:rPr lang="pt-PT" sz="1400" b="1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Execução</a:t>
            </a:r>
            <a:r>
              <a:rPr lang="pt-PT" sz="1400" b="1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76069" y="4670653"/>
            <a:ext cx="3759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1400" b="1" dirty="0" smtClean="0">
                <a:latin typeface="Bookman Old Style" panose="02050604050505020204" pitchFamily="18" charset="0"/>
              </a:rPr>
              <a:t>228.000€ </a:t>
            </a:r>
            <a:r>
              <a:rPr lang="pt-PT" sz="1400" b="1" dirty="0" smtClean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Investimento</a:t>
            </a:r>
          </a:p>
          <a:p>
            <a:pPr>
              <a:spcAft>
                <a:spcPts val="1200"/>
              </a:spcAft>
            </a:pPr>
            <a:endParaRPr lang="pt-PT" sz="1600" b="1" dirty="0">
              <a:solidFill>
                <a:schemeClr val="bg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pt-PT" sz="1600" b="1" dirty="0" smtClean="0">
                <a:latin typeface="Bookman Old Style" panose="02050604050505020204" pitchFamily="18" charset="0"/>
              </a:rPr>
              <a:t> </a:t>
            </a:r>
            <a:endParaRPr lang="pt-PT" sz="1600" b="1" dirty="0">
              <a:latin typeface="Bookman Old Style" panose="020506040505050202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45989" y="308921"/>
            <a:ext cx="6351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Investiment</a:t>
            </a:r>
            <a:r>
              <a:rPr lang="pt-PT" sz="4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</a:t>
            </a:r>
            <a:endParaRPr lang="pt-PT" sz="48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3" name="Content Placeholder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186" t="23391" r="11685" b="55429"/>
          <a:stretch/>
        </p:blipFill>
        <p:spPr>
          <a:xfrm>
            <a:off x="0" y="0"/>
            <a:ext cx="9144000" cy="1698193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345989" y="172345"/>
            <a:ext cx="6351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Investimento</a:t>
            </a:r>
            <a:endParaRPr lang="pt-PT" sz="48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186" t="23391" r="11685" b="55429"/>
          <a:stretch/>
        </p:blipFill>
        <p:spPr>
          <a:xfrm>
            <a:off x="0" y="0"/>
            <a:ext cx="9144000" cy="16981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4" name="CaixaDeTexto 13"/>
          <p:cNvSpPr txBox="1"/>
          <p:nvPr/>
        </p:nvSpPr>
        <p:spPr>
          <a:xfrm>
            <a:off x="345989" y="157831"/>
            <a:ext cx="6351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Resultados</a:t>
            </a:r>
            <a:endParaRPr lang="pt-PT" sz="48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4710341" y="3232644"/>
            <a:ext cx="176400" cy="1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16"/>
          <p:cNvSpPr/>
          <p:nvPr/>
        </p:nvSpPr>
        <p:spPr>
          <a:xfrm>
            <a:off x="4716748" y="2866490"/>
            <a:ext cx="175827" cy="176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4916540" y="2770024"/>
            <a:ext cx="1140944" cy="7232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b="1" dirty="0" smtClean="0">
                <a:solidFill>
                  <a:schemeClr val="bg1">
                    <a:lumMod val="75000"/>
                  </a:schemeClr>
                </a:solidFill>
              </a:rPr>
              <a:t>2017 est.</a:t>
            </a:r>
          </a:p>
          <a:p>
            <a:pPr>
              <a:spcAft>
                <a:spcPts val="600"/>
              </a:spcAft>
            </a:pPr>
            <a:r>
              <a:rPr lang="pt-PT" b="1" dirty="0" smtClean="0">
                <a:solidFill>
                  <a:schemeClr val="bg1">
                    <a:lumMod val="75000"/>
                  </a:schemeClr>
                </a:solidFill>
              </a:rPr>
              <a:t>2012</a:t>
            </a:r>
            <a:endParaRPr lang="pt-PT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072" name="Grupo 3071"/>
          <p:cNvGrpSpPr/>
          <p:nvPr/>
        </p:nvGrpSpPr>
        <p:grpSpPr>
          <a:xfrm>
            <a:off x="825928" y="2795011"/>
            <a:ext cx="1406784" cy="723275"/>
            <a:chOff x="1432687" y="3501856"/>
            <a:chExt cx="1406784" cy="723275"/>
          </a:xfrm>
        </p:grpSpPr>
        <p:sp>
          <p:nvSpPr>
            <p:cNvPr id="22" name="Rectângulo 21"/>
            <p:cNvSpPr/>
            <p:nvPr/>
          </p:nvSpPr>
          <p:spPr>
            <a:xfrm>
              <a:off x="1436258" y="3963976"/>
              <a:ext cx="176400" cy="176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Rectângulo 22"/>
            <p:cNvSpPr/>
            <p:nvPr/>
          </p:nvSpPr>
          <p:spPr>
            <a:xfrm>
              <a:off x="1432687" y="3626850"/>
              <a:ext cx="175827" cy="176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698527" y="3501856"/>
              <a:ext cx="1140944" cy="7232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PT" b="1" dirty="0" smtClean="0">
                  <a:solidFill>
                    <a:schemeClr val="bg1">
                      <a:lumMod val="75000"/>
                    </a:schemeClr>
                  </a:solidFill>
                </a:rPr>
                <a:t>2017</a:t>
              </a:r>
            </a:p>
            <a:p>
              <a:pPr>
                <a:spcAft>
                  <a:spcPts val="600"/>
                </a:spcAft>
              </a:pPr>
              <a:r>
                <a:rPr lang="pt-PT" b="1" dirty="0" smtClean="0">
                  <a:solidFill>
                    <a:schemeClr val="bg1">
                      <a:lumMod val="75000"/>
                    </a:schemeClr>
                  </a:solidFill>
                </a:rPr>
                <a:t>2012</a:t>
              </a:r>
              <a:endParaRPr lang="pt-PT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709512" y="3274101"/>
            <a:ext cx="8990189" cy="3120618"/>
            <a:chOff x="806941" y="3064128"/>
            <a:chExt cx="8990189" cy="3120618"/>
          </a:xfrm>
        </p:grpSpPr>
        <p:sp>
          <p:nvSpPr>
            <p:cNvPr id="5" name="Rectângulo 4"/>
            <p:cNvSpPr/>
            <p:nvPr/>
          </p:nvSpPr>
          <p:spPr>
            <a:xfrm>
              <a:off x="903158" y="5699035"/>
              <a:ext cx="518400" cy="1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Rectângulo 6"/>
            <p:cNvSpPr/>
            <p:nvPr/>
          </p:nvSpPr>
          <p:spPr>
            <a:xfrm>
              <a:off x="1568713" y="5339145"/>
              <a:ext cx="519503" cy="3803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ctângulo 7"/>
            <p:cNvSpPr/>
            <p:nvPr/>
          </p:nvSpPr>
          <p:spPr>
            <a:xfrm>
              <a:off x="6276631" y="4465078"/>
              <a:ext cx="914400" cy="128373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Rectângulo 8"/>
            <p:cNvSpPr/>
            <p:nvPr/>
          </p:nvSpPr>
          <p:spPr>
            <a:xfrm>
              <a:off x="7373294" y="3064128"/>
              <a:ext cx="914400" cy="26855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186358" y="5815414"/>
              <a:ext cx="8610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pt-PT" b="1" dirty="0">
                  <a:solidFill>
                    <a:srgbClr val="A9A6D8"/>
                  </a:solidFill>
                </a:rPr>
                <a:t>EAQ </a:t>
              </a:r>
              <a:r>
                <a:rPr lang="pt-PT" b="1" dirty="0" smtClean="0">
                  <a:solidFill>
                    <a:srgbClr val="A9A6D8"/>
                  </a:solidFill>
                </a:rPr>
                <a:t>                     RH                                                                                VN</a:t>
              </a:r>
              <a:endParaRPr lang="pt-PT" b="1" dirty="0">
                <a:solidFill>
                  <a:srgbClr val="A9A6D8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06941" y="5320631"/>
              <a:ext cx="739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solidFill>
                    <a:schemeClr val="bg1">
                      <a:lumMod val="50000"/>
                    </a:schemeClr>
                  </a:solidFill>
                </a:rPr>
                <a:t>    0          </a:t>
              </a:r>
              <a:endParaRPr lang="pt-PT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Rectângulo 24"/>
            <p:cNvSpPr/>
            <p:nvPr/>
          </p:nvSpPr>
          <p:spPr>
            <a:xfrm>
              <a:off x="2550343" y="5106944"/>
              <a:ext cx="518400" cy="6238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Rectângulo 25"/>
            <p:cNvSpPr/>
            <p:nvPr/>
          </p:nvSpPr>
          <p:spPr>
            <a:xfrm>
              <a:off x="3228428" y="4853462"/>
              <a:ext cx="519503" cy="8718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118248" y="4523134"/>
              <a:ext cx="739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solidFill>
                    <a:schemeClr val="bg1">
                      <a:lumMod val="50000"/>
                    </a:schemeClr>
                  </a:solidFill>
                </a:rPr>
                <a:t>   47</a:t>
              </a:r>
              <a:endParaRPr lang="pt-PT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15997" y="4752476"/>
              <a:ext cx="739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solidFill>
                    <a:schemeClr val="bg1">
                      <a:lumMod val="50000"/>
                    </a:schemeClr>
                  </a:solidFill>
                </a:rPr>
                <a:t>    42         </a:t>
              </a:r>
              <a:endParaRPr lang="pt-PT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470980" y="4982735"/>
              <a:ext cx="739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solidFill>
                    <a:schemeClr val="bg1">
                      <a:lumMod val="50000"/>
                    </a:schemeClr>
                  </a:solidFill>
                </a:rPr>
                <a:t>    2        </a:t>
              </a:r>
              <a:endParaRPr lang="pt-PT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6141045" y="4007962"/>
            <a:ext cx="121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>
                    <a:lumMod val="50000"/>
                  </a:schemeClr>
                </a:solidFill>
              </a:rPr>
              <a:t>        2.038</a:t>
            </a:r>
            <a:r>
              <a:rPr lang="pt-PT" b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</a:rPr>
              <a:t>€ </a:t>
            </a:r>
            <a:endParaRPr lang="pt-P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222980" y="2646197"/>
            <a:ext cx="121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>
                    <a:lumMod val="50000"/>
                  </a:schemeClr>
                </a:solidFill>
              </a:rPr>
              <a:t>        5.814M€ </a:t>
            </a:r>
            <a:endParaRPr lang="pt-P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" name="Explosão 1 3074"/>
          <p:cNvSpPr/>
          <p:nvPr/>
        </p:nvSpPr>
        <p:spPr>
          <a:xfrm>
            <a:off x="7054491" y="2104572"/>
            <a:ext cx="1410272" cy="803703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185%</a:t>
            </a:r>
            <a:endParaRPr lang="pt-PT" sz="16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" name="Explosão 1 32"/>
          <p:cNvSpPr/>
          <p:nvPr/>
        </p:nvSpPr>
        <p:spPr>
          <a:xfrm>
            <a:off x="2816539" y="3813165"/>
            <a:ext cx="1410272" cy="803703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11%</a:t>
            </a:r>
            <a:endParaRPr lang="pt-PT" sz="16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67278" y="2108746"/>
            <a:ext cx="78867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PT" dirty="0" smtClean="0"/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endParaRPr lang="pt-PT" sz="2900" b="1" dirty="0" smtClean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endParaRPr lang="pt-PT" sz="2900" b="1" dirty="0" smtClean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Processos de </a:t>
            </a:r>
            <a:r>
              <a:rPr lang="pt-PT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Co-Inovação</a:t>
            </a:r>
            <a:r>
              <a:rPr lang="pt-PT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2300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30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RH, Entidades STC, Inovação aberta</a:t>
            </a:r>
          </a:p>
          <a:p>
            <a:pPr marL="0" indent="0">
              <a:buNone/>
            </a:pPr>
            <a:endParaRPr lang="pt-PT" dirty="0" smtClean="0"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PT" sz="2900" b="1" dirty="0" smtClean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23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t-PT" sz="23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t-PT" sz="23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marL="0" indent="449263">
              <a:buNone/>
            </a:pPr>
            <a:r>
              <a:rPr lang="pt-PT" sz="4000" b="1" dirty="0" smtClean="0">
                <a:latin typeface="Bookman Old Style" panose="02050604050505020204" pitchFamily="18" charset="0"/>
              </a:rPr>
              <a:t>Centro IDI de Novos Produtos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2500" b="1" dirty="0" smtClean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  <a:p>
            <a:pPr marL="0" indent="449263">
              <a:lnSpc>
                <a:spcPct val="120000"/>
              </a:lnSpc>
              <a:spcBef>
                <a:spcPts val="600"/>
              </a:spcBef>
              <a:buNone/>
            </a:pPr>
            <a:r>
              <a:rPr lang="pt-PT" sz="30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Conhecimentos, Processos  e Tecnologias </a:t>
            </a:r>
          </a:p>
          <a:p>
            <a:pPr marL="0" indent="0">
              <a:buNone/>
            </a:pPr>
            <a:r>
              <a:rPr lang="pt-PT" dirty="0" smtClean="0"/>
              <a:t>	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/>
              <a:t>	</a:t>
            </a:r>
          </a:p>
        </p:txBody>
      </p:sp>
      <p:cxnSp>
        <p:nvCxnSpPr>
          <p:cNvPr id="5" name="Conexão recta 4"/>
          <p:cNvCxnSpPr/>
          <p:nvPr/>
        </p:nvCxnSpPr>
        <p:spPr>
          <a:xfrm>
            <a:off x="1488067" y="3042397"/>
            <a:ext cx="3403247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 flipV="1">
            <a:off x="1511332" y="5017004"/>
            <a:ext cx="3786382" cy="1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2120934" y="6163357"/>
            <a:ext cx="180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grpSp>
        <p:nvGrpSpPr>
          <p:cNvPr id="5143" name="Grupo 5142"/>
          <p:cNvGrpSpPr/>
          <p:nvPr/>
        </p:nvGrpSpPr>
        <p:grpSpPr>
          <a:xfrm>
            <a:off x="5625761" y="2357257"/>
            <a:ext cx="3302408" cy="3291357"/>
            <a:chOff x="5295963" y="1850056"/>
            <a:chExt cx="3302408" cy="3291357"/>
          </a:xfrm>
        </p:grpSpPr>
        <p:sp>
          <p:nvSpPr>
            <p:cNvPr id="9" name="Oval 8"/>
            <p:cNvSpPr/>
            <p:nvPr/>
          </p:nvSpPr>
          <p:spPr>
            <a:xfrm>
              <a:off x="5414542" y="1878634"/>
              <a:ext cx="3127412" cy="3128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Oval 12"/>
            <p:cNvSpPr/>
            <p:nvPr/>
          </p:nvSpPr>
          <p:spPr>
            <a:xfrm>
              <a:off x="6196395" y="2673292"/>
              <a:ext cx="1563706" cy="15416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Oval 21"/>
            <p:cNvSpPr/>
            <p:nvPr/>
          </p:nvSpPr>
          <p:spPr>
            <a:xfrm>
              <a:off x="6737223" y="3214484"/>
              <a:ext cx="446773" cy="44048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888248" y="4961413"/>
              <a:ext cx="180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cxnSp>
          <p:nvCxnSpPr>
            <p:cNvPr id="18" name="Conexão recta 17"/>
            <p:cNvCxnSpPr/>
            <p:nvPr/>
          </p:nvCxnSpPr>
          <p:spPr>
            <a:xfrm>
              <a:off x="6978248" y="3948247"/>
              <a:ext cx="0" cy="1080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ixaDeTexto 49"/>
            <p:cNvSpPr txBox="1"/>
            <p:nvPr/>
          </p:nvSpPr>
          <p:spPr>
            <a:xfrm>
              <a:off x="5295963" y="3354134"/>
              <a:ext cx="180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8418371" y="3344724"/>
              <a:ext cx="180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6870609" y="1850056"/>
              <a:ext cx="180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cxnSp>
          <p:nvCxnSpPr>
            <p:cNvPr id="14" name="Conexão recta 13"/>
            <p:cNvCxnSpPr/>
            <p:nvPr/>
          </p:nvCxnSpPr>
          <p:spPr>
            <a:xfrm>
              <a:off x="6955846" y="1850056"/>
              <a:ext cx="0" cy="1080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xão recta 20"/>
            <p:cNvCxnSpPr/>
            <p:nvPr/>
          </p:nvCxnSpPr>
          <p:spPr>
            <a:xfrm flipV="1">
              <a:off x="7502898" y="3442834"/>
              <a:ext cx="1080000" cy="13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xão recta 18"/>
            <p:cNvCxnSpPr/>
            <p:nvPr/>
          </p:nvCxnSpPr>
          <p:spPr>
            <a:xfrm>
              <a:off x="5385963" y="3442834"/>
              <a:ext cx="1080000" cy="13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Content Placeholder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186" t="23391" r="11685" b="55429"/>
          <a:stretch/>
        </p:blipFill>
        <p:spPr>
          <a:xfrm>
            <a:off x="0" y="0"/>
            <a:ext cx="9144000" cy="1698193"/>
          </a:xfrm>
          <a:prstGeom prst="rect">
            <a:avLst/>
          </a:prstGeom>
        </p:spPr>
      </p:pic>
      <p:sp>
        <p:nvSpPr>
          <p:cNvPr id="62" name="CaixaDeTexto 61"/>
          <p:cNvSpPr txBox="1"/>
          <p:nvPr/>
        </p:nvSpPr>
        <p:spPr>
          <a:xfrm>
            <a:off x="345988" y="172345"/>
            <a:ext cx="889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Valor acrescentado</a:t>
            </a:r>
            <a:endParaRPr lang="pt-PT" sz="48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67278" y="2108746"/>
            <a:ext cx="7886700" cy="43513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pt-PT" dirty="0" smtClean="0"/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endParaRPr lang="pt-PT" sz="3200" b="1" dirty="0" smtClean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endParaRPr lang="pt-PT" sz="3200" b="1" dirty="0" smtClean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500" b="1" dirty="0" err="1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Industry</a:t>
            </a:r>
            <a:r>
              <a:rPr lang="pt-PT" sz="45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 4.0</a:t>
            </a:r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endParaRPr lang="pt-PT" sz="2900" b="1" dirty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9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						</a:t>
            </a:r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900" b="1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pt-PT" sz="29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					</a:t>
            </a:r>
            <a:r>
              <a:rPr lang="pt-PT" sz="45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CAD/CAM/CAR</a:t>
            </a:r>
          </a:p>
          <a:p>
            <a:pPr marL="0" indent="449263">
              <a:lnSpc>
                <a:spcPct val="120000"/>
              </a:lnSpc>
              <a:spcBef>
                <a:spcPts val="0"/>
              </a:spcBef>
              <a:buNone/>
            </a:pPr>
            <a:endParaRPr lang="pt-PT" sz="2900" b="1" dirty="0" smtClean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t-PT" dirty="0" smtClean="0"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9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PT" sz="2900" b="1" dirty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4500" b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CNC </a:t>
            </a:r>
            <a:r>
              <a:rPr lang="pt-PT" sz="4500" b="1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5, 6  e 7 eixos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23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t-PT" sz="2900" b="1" dirty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t-PT" sz="4500" b="1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					Prototipagem Rápida	</a:t>
            </a:r>
          </a:p>
          <a:p>
            <a:pPr marL="0" indent="0">
              <a:buNone/>
            </a:pPr>
            <a:endParaRPr lang="pt-PT" sz="23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/>
              <a:t>	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120934" y="6163357"/>
            <a:ext cx="180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59" name="Content Placeholder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186" t="23391" r="11685" b="55429"/>
          <a:stretch/>
        </p:blipFill>
        <p:spPr>
          <a:xfrm>
            <a:off x="0" y="0"/>
            <a:ext cx="9144000" cy="1698193"/>
          </a:xfrm>
          <a:prstGeom prst="rect">
            <a:avLst/>
          </a:prstGeom>
        </p:spPr>
      </p:pic>
      <p:sp>
        <p:nvSpPr>
          <p:cNvPr id="62" name="CaixaDeTexto 61"/>
          <p:cNvSpPr txBox="1"/>
          <p:nvPr/>
        </p:nvSpPr>
        <p:spPr>
          <a:xfrm>
            <a:off x="345988" y="172345"/>
            <a:ext cx="889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Tecnologias Transversais </a:t>
            </a:r>
            <a:endParaRPr lang="pt-PT" sz="48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Explosão 1 19"/>
          <p:cNvSpPr/>
          <p:nvPr/>
        </p:nvSpPr>
        <p:spPr>
          <a:xfrm>
            <a:off x="3135277" y="2699658"/>
            <a:ext cx="3236494" cy="2163954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b="1" i="1" cap="all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29" y="3611312"/>
            <a:ext cx="8188542" cy="199409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spcAft>
                <a:spcPts val="300"/>
              </a:spcAft>
            </a:pPr>
            <a:r>
              <a:rPr lang="en-US" sz="4500" b="1" i="1" dirty="0" smtClean="0"/>
              <a:t/>
            </a:r>
            <a:br>
              <a:rPr lang="en-US" sz="4500" b="1" i="1" dirty="0" smtClean="0"/>
            </a:br>
            <a:endParaRPr lang="en-US" sz="3600" i="1" dirty="0">
              <a:latin typeface="Bookman Old Style" panose="020506040505050202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02516" y="5512273"/>
            <a:ext cx="354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i="1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Muito Obrigado</a:t>
            </a:r>
            <a:r>
              <a:rPr lang="pt-PT" sz="3200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pt-PT" sz="3200" dirty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186" t="23391" r="11685" b="55429"/>
          <a:stretch/>
        </p:blipFill>
        <p:spPr>
          <a:xfrm>
            <a:off x="0" y="0"/>
            <a:ext cx="9144000" cy="1698193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9" y="2733674"/>
            <a:ext cx="7756721" cy="22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2585</TotalTime>
  <Words>228</Words>
  <Application>Microsoft Office PowerPoint</Application>
  <PresentationFormat>Apresentação no Ecrã (4:3)</PresentationFormat>
  <Paragraphs>96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Office Theme</vt:lpstr>
      <vt:lpstr> SOMIRAV Especialização Inteligente, Inovação e Criação de Valor</vt:lpstr>
      <vt:lpstr>Apresentação do PowerPoint</vt:lpstr>
      <vt:lpstr> 2016-2017</vt:lpstr>
      <vt:lpstr>Apresentação do PowerPoint</vt:lpstr>
      <vt:lpstr>Apresentação do PowerPoint</vt:lpstr>
      <vt:lpstr>Apresentação do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Presentation Title</dc:title>
  <dc:creator>SlideModel</dc:creator>
  <cp:lastModifiedBy>Claudio Resende</cp:lastModifiedBy>
  <cp:revision>57</cp:revision>
  <cp:lastPrinted>2017-05-25T14:02:12Z</cp:lastPrinted>
  <dcterms:created xsi:type="dcterms:W3CDTF">2017-05-04T18:34:42Z</dcterms:created>
  <dcterms:modified xsi:type="dcterms:W3CDTF">2018-09-21T10:12:18Z</dcterms:modified>
</cp:coreProperties>
</file>